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58"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B78106-647A-42DF-9ECB-2691A643BE54}"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E82B4A-E788-4A40-B373-49EB1753334E}" type="slidenum">
              <a:rPr lang="en-US" smtClean="0"/>
              <a:t>‹#›</a:t>
            </a:fld>
            <a:endParaRPr lang="en-US"/>
          </a:p>
        </p:txBody>
      </p:sp>
    </p:spTree>
    <p:extLst>
      <p:ext uri="{BB962C8B-B14F-4D97-AF65-F5344CB8AC3E}">
        <p14:creationId xmlns:p14="http://schemas.microsoft.com/office/powerpoint/2010/main" val="3043405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B78106-647A-42DF-9ECB-2691A643BE54}"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E82B4A-E788-4A40-B373-49EB1753334E}" type="slidenum">
              <a:rPr lang="en-US" smtClean="0"/>
              <a:t>‹#›</a:t>
            </a:fld>
            <a:endParaRPr lang="en-US"/>
          </a:p>
        </p:txBody>
      </p:sp>
    </p:spTree>
    <p:extLst>
      <p:ext uri="{BB962C8B-B14F-4D97-AF65-F5344CB8AC3E}">
        <p14:creationId xmlns:p14="http://schemas.microsoft.com/office/powerpoint/2010/main" val="3109314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B78106-647A-42DF-9ECB-2691A643BE54}"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E82B4A-E788-4A40-B373-49EB1753334E}" type="slidenum">
              <a:rPr lang="en-US" smtClean="0"/>
              <a:t>‹#›</a:t>
            </a:fld>
            <a:endParaRPr lang="en-US"/>
          </a:p>
        </p:txBody>
      </p:sp>
    </p:spTree>
    <p:extLst>
      <p:ext uri="{BB962C8B-B14F-4D97-AF65-F5344CB8AC3E}">
        <p14:creationId xmlns:p14="http://schemas.microsoft.com/office/powerpoint/2010/main" val="3679935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B78106-647A-42DF-9ECB-2691A643BE54}"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E82B4A-E788-4A40-B373-49EB1753334E}" type="slidenum">
              <a:rPr lang="en-US" smtClean="0"/>
              <a:t>‹#›</a:t>
            </a:fld>
            <a:endParaRPr lang="en-US"/>
          </a:p>
        </p:txBody>
      </p:sp>
    </p:spTree>
    <p:extLst>
      <p:ext uri="{BB962C8B-B14F-4D97-AF65-F5344CB8AC3E}">
        <p14:creationId xmlns:p14="http://schemas.microsoft.com/office/powerpoint/2010/main" val="2704980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B78106-647A-42DF-9ECB-2691A643BE54}"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E82B4A-E788-4A40-B373-49EB1753334E}" type="slidenum">
              <a:rPr lang="en-US" smtClean="0"/>
              <a:t>‹#›</a:t>
            </a:fld>
            <a:endParaRPr lang="en-US"/>
          </a:p>
        </p:txBody>
      </p:sp>
    </p:spTree>
    <p:extLst>
      <p:ext uri="{BB962C8B-B14F-4D97-AF65-F5344CB8AC3E}">
        <p14:creationId xmlns:p14="http://schemas.microsoft.com/office/powerpoint/2010/main" val="2971133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B78106-647A-42DF-9ECB-2691A643BE54}"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E82B4A-E788-4A40-B373-49EB1753334E}" type="slidenum">
              <a:rPr lang="en-US" smtClean="0"/>
              <a:t>‹#›</a:t>
            </a:fld>
            <a:endParaRPr lang="en-US"/>
          </a:p>
        </p:txBody>
      </p:sp>
    </p:spTree>
    <p:extLst>
      <p:ext uri="{BB962C8B-B14F-4D97-AF65-F5344CB8AC3E}">
        <p14:creationId xmlns:p14="http://schemas.microsoft.com/office/powerpoint/2010/main" val="32643128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B78106-647A-42DF-9ECB-2691A643BE54}" type="datetimeFigureOut">
              <a:rPr lang="en-US" smtClean="0"/>
              <a:t>5/4/2014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E82B4A-E788-4A40-B373-49EB1753334E}" type="slidenum">
              <a:rPr lang="en-US" smtClean="0"/>
              <a:t>‹#›</a:t>
            </a:fld>
            <a:endParaRPr lang="en-US"/>
          </a:p>
        </p:txBody>
      </p:sp>
    </p:spTree>
    <p:extLst>
      <p:ext uri="{BB962C8B-B14F-4D97-AF65-F5344CB8AC3E}">
        <p14:creationId xmlns:p14="http://schemas.microsoft.com/office/powerpoint/2010/main" val="4065365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B78106-647A-42DF-9ECB-2691A643BE54}" type="datetimeFigureOut">
              <a:rPr lang="en-US" smtClean="0"/>
              <a:t>5/4/2014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E82B4A-E788-4A40-B373-49EB1753334E}" type="slidenum">
              <a:rPr lang="en-US" smtClean="0"/>
              <a:t>‹#›</a:t>
            </a:fld>
            <a:endParaRPr lang="en-US"/>
          </a:p>
        </p:txBody>
      </p:sp>
    </p:spTree>
    <p:extLst>
      <p:ext uri="{BB962C8B-B14F-4D97-AF65-F5344CB8AC3E}">
        <p14:creationId xmlns:p14="http://schemas.microsoft.com/office/powerpoint/2010/main" val="1373884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B78106-647A-42DF-9ECB-2691A643BE54}" type="datetimeFigureOut">
              <a:rPr lang="en-US" smtClean="0"/>
              <a:t>5/4/2014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E82B4A-E788-4A40-B373-49EB1753334E}" type="slidenum">
              <a:rPr lang="en-US" smtClean="0"/>
              <a:t>‹#›</a:t>
            </a:fld>
            <a:endParaRPr lang="en-US"/>
          </a:p>
        </p:txBody>
      </p:sp>
    </p:spTree>
    <p:extLst>
      <p:ext uri="{BB962C8B-B14F-4D97-AF65-F5344CB8AC3E}">
        <p14:creationId xmlns:p14="http://schemas.microsoft.com/office/powerpoint/2010/main" val="26857386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B78106-647A-42DF-9ECB-2691A643BE54}"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E82B4A-E788-4A40-B373-49EB1753334E}" type="slidenum">
              <a:rPr lang="en-US" smtClean="0"/>
              <a:t>‹#›</a:t>
            </a:fld>
            <a:endParaRPr lang="en-US"/>
          </a:p>
        </p:txBody>
      </p:sp>
    </p:spTree>
    <p:extLst>
      <p:ext uri="{BB962C8B-B14F-4D97-AF65-F5344CB8AC3E}">
        <p14:creationId xmlns:p14="http://schemas.microsoft.com/office/powerpoint/2010/main" val="3081357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B78106-647A-42DF-9ECB-2691A643BE54}"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E82B4A-E788-4A40-B373-49EB1753334E}" type="slidenum">
              <a:rPr lang="en-US" smtClean="0"/>
              <a:t>‹#›</a:t>
            </a:fld>
            <a:endParaRPr lang="en-US"/>
          </a:p>
        </p:txBody>
      </p:sp>
    </p:spTree>
    <p:extLst>
      <p:ext uri="{BB962C8B-B14F-4D97-AF65-F5344CB8AC3E}">
        <p14:creationId xmlns:p14="http://schemas.microsoft.com/office/powerpoint/2010/main" val="2335446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B78106-647A-42DF-9ECB-2691A643BE54}" type="datetimeFigureOut">
              <a:rPr lang="en-US" smtClean="0"/>
              <a:t>5/4/2014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E82B4A-E788-4A40-B373-49EB1753334E}" type="slidenum">
              <a:rPr lang="en-US" smtClean="0"/>
              <a:t>‹#›</a:t>
            </a:fld>
            <a:endParaRPr lang="en-US"/>
          </a:p>
        </p:txBody>
      </p:sp>
    </p:spTree>
    <p:extLst>
      <p:ext uri="{BB962C8B-B14F-4D97-AF65-F5344CB8AC3E}">
        <p14:creationId xmlns:p14="http://schemas.microsoft.com/office/powerpoint/2010/main" val="6966468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23 – BACKGROUND AND BASIC PRINCIPLES OF REGISTERED DESIGNS</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2068244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RATIONALE OF DESIGNS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Protections of designs are justified for various reasons. </a:t>
            </a:r>
            <a:endParaRPr lang="en-GB" dirty="0" smtClean="0"/>
          </a:p>
          <a:p>
            <a:pPr algn="just"/>
            <a:r>
              <a:rPr lang="en-GB" b="1" dirty="0" smtClean="0"/>
              <a:t>Firstly</a:t>
            </a:r>
            <a:r>
              <a:rPr lang="en-GB" b="1" dirty="0"/>
              <a:t>, the design of an article is often the factor that makes it attractive and appealing to customers and visual appeal is the key determinant in the decision of the consumer to choose one product in preference to another. </a:t>
            </a:r>
            <a:endParaRPr lang="en-GB" b="1" dirty="0" smtClean="0"/>
          </a:p>
          <a:p>
            <a:pPr algn="just"/>
            <a:r>
              <a:rPr lang="en-GB" dirty="0" smtClean="0"/>
              <a:t>This </a:t>
            </a:r>
            <a:r>
              <a:rPr lang="en-GB" dirty="0"/>
              <a:t>is particularly evident where </a:t>
            </a:r>
            <a:r>
              <a:rPr lang="en-GB" b="1" dirty="0"/>
              <a:t>there is a wide range of products such as cars, computers performing the same function.</a:t>
            </a:r>
            <a:endParaRPr lang="en-US" b="1" dirty="0"/>
          </a:p>
        </p:txBody>
      </p:sp>
    </p:spTree>
    <p:extLst>
      <p:ext uri="{BB962C8B-B14F-4D97-AF65-F5344CB8AC3E}">
        <p14:creationId xmlns:p14="http://schemas.microsoft.com/office/powerpoint/2010/main" val="2626680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RATIONALE OF DESIGNS</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Secondly, developing or creating designs which must be attractive and appeal to the consumer calls for investment in terms of money, skill and time. Design protection therefore enables the owner of the design to get a fair return on his investment made in creating and marketing the design. </a:t>
            </a:r>
            <a:endParaRPr lang="en-GB" b="1" dirty="0" smtClean="0"/>
          </a:p>
          <a:p>
            <a:pPr algn="just"/>
            <a:r>
              <a:rPr lang="en-GB" dirty="0" smtClean="0"/>
              <a:t>Furthermore</a:t>
            </a:r>
            <a:r>
              <a:rPr lang="en-GB" dirty="0"/>
              <a:t>, </a:t>
            </a:r>
            <a:r>
              <a:rPr lang="en-GB" b="1" dirty="0"/>
              <a:t>design protection allows the owner of the design to prevent his competitors from copying and imitating the design, and thereby strengthen his competitive position</a:t>
            </a:r>
            <a:r>
              <a:rPr lang="en-GB" b="1" dirty="0" smtClean="0"/>
              <a:t>. </a:t>
            </a:r>
            <a:endParaRPr lang="en-US" b="1" dirty="0"/>
          </a:p>
        </p:txBody>
      </p:sp>
    </p:spTree>
    <p:extLst>
      <p:ext uri="{BB962C8B-B14F-4D97-AF65-F5344CB8AC3E}">
        <p14:creationId xmlns:p14="http://schemas.microsoft.com/office/powerpoint/2010/main" val="122362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RATIONALE OF DESIGNS</a:t>
            </a:r>
            <a:br>
              <a:rPr lang="en-US" b="1" dirty="0" smtClean="0"/>
            </a:br>
            <a:endParaRPr lang="en-US" dirty="0"/>
          </a:p>
        </p:txBody>
      </p:sp>
      <p:sp>
        <p:nvSpPr>
          <p:cNvPr id="3" name="Content Placeholder 2"/>
          <p:cNvSpPr>
            <a:spLocks noGrp="1"/>
          </p:cNvSpPr>
          <p:nvPr>
            <p:ph idx="1"/>
          </p:nvPr>
        </p:nvSpPr>
        <p:spPr/>
        <p:txBody>
          <a:bodyPr/>
          <a:lstStyle/>
          <a:p>
            <a:pPr algn="just"/>
            <a:r>
              <a:rPr lang="en-GB" b="1" dirty="0"/>
              <a:t>Thirdly, industrial designs are business assets that can increase the commercial value of an enterprise and its products. The more successful a design, the higher the value of the enterprise. </a:t>
            </a:r>
            <a:endParaRPr lang="en-GB" b="1" dirty="0" smtClean="0"/>
          </a:p>
          <a:p>
            <a:pPr algn="just"/>
            <a:r>
              <a:rPr lang="en-GB" b="1" dirty="0" smtClean="0"/>
              <a:t>Fourthly</a:t>
            </a:r>
            <a:r>
              <a:rPr lang="en-GB" b="1" dirty="0"/>
              <a:t>, a design may provide an additional source of revenue for the enterprise, through licencing out to others, for a fee.</a:t>
            </a:r>
            <a:endParaRPr lang="en-US" b="1" dirty="0"/>
          </a:p>
          <a:p>
            <a:pPr algn="just"/>
            <a:endParaRPr lang="en-US" dirty="0"/>
          </a:p>
        </p:txBody>
      </p:sp>
    </p:spTree>
    <p:extLst>
      <p:ext uri="{BB962C8B-B14F-4D97-AF65-F5344CB8AC3E}">
        <p14:creationId xmlns:p14="http://schemas.microsoft.com/office/powerpoint/2010/main" val="1857224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Criticism</a:t>
            </a:r>
            <a:endParaRPr lang="en-US" b="1" dirty="0"/>
          </a:p>
        </p:txBody>
      </p:sp>
      <p:sp>
        <p:nvSpPr>
          <p:cNvPr id="3" name="Content Placeholder 2"/>
          <p:cNvSpPr>
            <a:spLocks noGrp="1"/>
          </p:cNvSpPr>
          <p:nvPr>
            <p:ph idx="1"/>
          </p:nvPr>
        </p:nvSpPr>
        <p:spPr/>
        <p:txBody>
          <a:bodyPr/>
          <a:lstStyle/>
          <a:p>
            <a:pPr algn="just"/>
            <a:r>
              <a:rPr lang="en-GB" dirty="0"/>
              <a:t>Notwithstanding what is stated above, the </a:t>
            </a:r>
            <a:r>
              <a:rPr lang="en-GB" b="1" dirty="0"/>
              <a:t>owner of the design may use his monopoly right to prevent his competitors to develop or create similar designs or threaten them with infringement actions. He may also charge high prices for his products.</a:t>
            </a:r>
            <a:endParaRPr lang="en-US" b="1" dirty="0"/>
          </a:p>
          <a:p>
            <a:pPr algn="just"/>
            <a:endParaRPr lang="en-US" dirty="0"/>
          </a:p>
        </p:txBody>
      </p:sp>
    </p:spTree>
    <p:extLst>
      <p:ext uri="{BB962C8B-B14F-4D97-AF65-F5344CB8AC3E}">
        <p14:creationId xmlns:p14="http://schemas.microsoft.com/office/powerpoint/2010/main" val="2683453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a:t> </a:t>
            </a:r>
            <a:r>
              <a:rPr lang="en-US" dirty="0" smtClean="0"/>
              <a:t>  THANK YOU</a:t>
            </a:r>
            <a:endParaRPr lang="en-US" dirty="0"/>
          </a:p>
        </p:txBody>
      </p:sp>
    </p:spTree>
    <p:extLst>
      <p:ext uri="{BB962C8B-B14F-4D97-AF65-F5344CB8AC3E}">
        <p14:creationId xmlns:p14="http://schemas.microsoft.com/office/powerpoint/2010/main" val="4092057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r>
              <a:rPr lang="en-US" b="1" dirty="0" smtClean="0"/>
              <a:t>Introduction</a:t>
            </a:r>
          </a:p>
          <a:p>
            <a:r>
              <a:rPr lang="en-US" b="1" dirty="0" smtClean="0"/>
              <a:t>What is a Design?</a:t>
            </a:r>
          </a:p>
          <a:p>
            <a:r>
              <a:rPr lang="en-US" b="1" dirty="0" smtClean="0"/>
              <a:t>History of designs</a:t>
            </a:r>
          </a:p>
          <a:p>
            <a:r>
              <a:rPr lang="en-US" b="1" dirty="0" smtClean="0"/>
              <a:t>Rationale of a Design</a:t>
            </a:r>
            <a:endParaRPr lang="en-US" b="1" dirty="0"/>
          </a:p>
        </p:txBody>
      </p:sp>
    </p:spTree>
    <p:extLst>
      <p:ext uri="{BB962C8B-B14F-4D97-AF65-F5344CB8AC3E}">
        <p14:creationId xmlns:p14="http://schemas.microsoft.com/office/powerpoint/2010/main" val="18219312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dirty="0"/>
          </a:p>
        </p:txBody>
      </p:sp>
      <p:sp>
        <p:nvSpPr>
          <p:cNvPr id="3" name="Content Placeholder 2"/>
          <p:cNvSpPr>
            <a:spLocks noGrp="1"/>
          </p:cNvSpPr>
          <p:nvPr>
            <p:ph idx="1"/>
          </p:nvPr>
        </p:nvSpPr>
        <p:spPr/>
        <p:txBody>
          <a:bodyPr>
            <a:normAutofit/>
          </a:bodyPr>
          <a:lstStyle/>
          <a:p>
            <a:pPr algn="just"/>
            <a:r>
              <a:rPr lang="en-GB" dirty="0"/>
              <a:t>Normally, when people talk about industrial design, </a:t>
            </a:r>
            <a:r>
              <a:rPr lang="en-GB" b="1" dirty="0"/>
              <a:t>they generally refer to a product’s overall form and function. </a:t>
            </a:r>
            <a:endParaRPr lang="en-GB" b="1" dirty="0" smtClean="0"/>
          </a:p>
          <a:p>
            <a:pPr algn="just"/>
            <a:r>
              <a:rPr lang="en-GB" dirty="0" smtClean="0"/>
              <a:t>However</a:t>
            </a:r>
            <a:r>
              <a:rPr lang="en-GB" dirty="0"/>
              <a:t>, from an </a:t>
            </a:r>
            <a:r>
              <a:rPr lang="en-GB" b="1" dirty="0"/>
              <a:t>intellectual property law perspective, an industrial design refers only to the </a:t>
            </a:r>
            <a:r>
              <a:rPr lang="en-GB" b="1" u="sng" dirty="0"/>
              <a:t>ornamental or aesthetic aspects or outward appearance of a product. </a:t>
            </a:r>
            <a:endParaRPr lang="en-US" b="1" u="sng" dirty="0"/>
          </a:p>
        </p:txBody>
      </p:sp>
    </p:spTree>
    <p:extLst>
      <p:ext uri="{BB962C8B-B14F-4D97-AF65-F5344CB8AC3E}">
        <p14:creationId xmlns:p14="http://schemas.microsoft.com/office/powerpoint/2010/main" val="2135139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dirty="0"/>
          </a:p>
        </p:txBody>
      </p:sp>
      <p:sp>
        <p:nvSpPr>
          <p:cNvPr id="3" name="Content Placeholder 2"/>
          <p:cNvSpPr>
            <a:spLocks noGrp="1"/>
          </p:cNvSpPr>
          <p:nvPr>
            <p:ph idx="1"/>
          </p:nvPr>
        </p:nvSpPr>
        <p:spPr/>
        <p:txBody>
          <a:bodyPr/>
          <a:lstStyle/>
          <a:p>
            <a:pPr algn="just"/>
            <a:r>
              <a:rPr lang="en-GB" dirty="0" smtClean="0"/>
              <a:t>Therefore, though the design of a product </a:t>
            </a:r>
            <a:r>
              <a:rPr lang="en-GB" b="1" dirty="0" smtClean="0"/>
              <a:t>may have technical or functional features, industrial design, refers only to the aesthetic nature of a finished product, and, thus is distinct from any technical or functional aspects.</a:t>
            </a:r>
            <a:endParaRPr lang="en-US" b="1" dirty="0" smtClean="0"/>
          </a:p>
          <a:p>
            <a:pPr algn="just"/>
            <a:endParaRPr lang="en-US" dirty="0"/>
          </a:p>
        </p:txBody>
      </p:sp>
    </p:spTree>
    <p:extLst>
      <p:ext uri="{BB962C8B-B14F-4D97-AF65-F5344CB8AC3E}">
        <p14:creationId xmlns:p14="http://schemas.microsoft.com/office/powerpoint/2010/main" val="3318564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 Design?</a:t>
            </a:r>
            <a:endParaRPr lang="en-US" b="1" dirty="0"/>
          </a:p>
        </p:txBody>
      </p:sp>
      <p:sp>
        <p:nvSpPr>
          <p:cNvPr id="3" name="Content Placeholder 2"/>
          <p:cNvSpPr>
            <a:spLocks noGrp="1"/>
          </p:cNvSpPr>
          <p:nvPr>
            <p:ph idx="1"/>
          </p:nvPr>
        </p:nvSpPr>
        <p:spPr/>
        <p:txBody>
          <a:bodyPr>
            <a:normAutofit fontScale="92500" lnSpcReduction="20000"/>
          </a:bodyPr>
          <a:lstStyle/>
          <a:p>
            <a:pPr algn="just"/>
            <a:r>
              <a:rPr lang="en-GB" dirty="0"/>
              <a:t>The Registered Designs Act defines the design as </a:t>
            </a:r>
            <a:r>
              <a:rPr lang="en-GB" b="1" dirty="0"/>
              <a:t>features of shape, configuration, pattern or ornamental applied to an article by any industrial process or means, </a:t>
            </a:r>
            <a:r>
              <a:rPr lang="en-GB" b="1" u="sng" dirty="0"/>
              <a:t>being features which in the finished article appeal to and are judged solely by the eye</a:t>
            </a:r>
            <a:r>
              <a:rPr lang="en-GB" b="1" dirty="0"/>
              <a:t>, but does not include a method or principle of construction or features of shape or configuration which are dictated solely by the function which the article to be made in that shape or configuration has to perform. </a:t>
            </a:r>
            <a:endParaRPr lang="en-US" b="1" dirty="0"/>
          </a:p>
        </p:txBody>
      </p:sp>
    </p:spTree>
    <p:extLst>
      <p:ext uri="{BB962C8B-B14F-4D97-AF65-F5344CB8AC3E}">
        <p14:creationId xmlns:p14="http://schemas.microsoft.com/office/powerpoint/2010/main" val="2416940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 Design?</a:t>
            </a:r>
            <a:endParaRPr lang="en-US" dirty="0"/>
          </a:p>
        </p:txBody>
      </p:sp>
      <p:sp>
        <p:nvSpPr>
          <p:cNvPr id="3" name="Content Placeholder 2"/>
          <p:cNvSpPr>
            <a:spLocks noGrp="1"/>
          </p:cNvSpPr>
          <p:nvPr>
            <p:ph idx="1"/>
          </p:nvPr>
        </p:nvSpPr>
        <p:spPr/>
        <p:txBody>
          <a:bodyPr/>
          <a:lstStyle/>
          <a:p>
            <a:pPr algn="just"/>
            <a:r>
              <a:rPr lang="en-GB" dirty="0" smtClean="0"/>
              <a:t>Thus the </a:t>
            </a:r>
            <a:r>
              <a:rPr lang="en-GB" b="1" dirty="0" smtClean="0"/>
              <a:t>right given to the owner of the design upon registration is to protect the original ornamental or aesthetic and non-functional features of an industrial article or product that result from design activity.</a:t>
            </a:r>
            <a:endParaRPr lang="en-US" b="1" dirty="0" smtClean="0"/>
          </a:p>
          <a:p>
            <a:pPr algn="just"/>
            <a:endParaRPr lang="en-US" dirty="0"/>
          </a:p>
        </p:txBody>
      </p:sp>
    </p:spTree>
    <p:extLst>
      <p:ext uri="{BB962C8B-B14F-4D97-AF65-F5344CB8AC3E}">
        <p14:creationId xmlns:p14="http://schemas.microsoft.com/office/powerpoint/2010/main" val="476638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 Design?</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Industrial design is </a:t>
            </a:r>
            <a:r>
              <a:rPr lang="en-GB" b="1" dirty="0"/>
              <a:t>relevant to a wide variety of mass produced as well as individually crafted products including, furniture, electrical appliances, cars, handicrafts, fashion, toys, technical and medical instruments, watches, </a:t>
            </a:r>
            <a:r>
              <a:rPr lang="en-GB" b="1" dirty="0" err="1"/>
              <a:t>jewelry</a:t>
            </a:r>
            <a:r>
              <a:rPr lang="en-GB" b="1" dirty="0"/>
              <a:t> and other luxury items, textile designs, sports equipment, household products and architectural structures. </a:t>
            </a:r>
            <a:endParaRPr lang="en-GB" b="1" dirty="0" smtClean="0"/>
          </a:p>
          <a:p>
            <a:pPr algn="just"/>
            <a:r>
              <a:rPr lang="en-GB" dirty="0" smtClean="0"/>
              <a:t>Industrial </a:t>
            </a:r>
            <a:r>
              <a:rPr lang="en-GB" dirty="0"/>
              <a:t>design is also </a:t>
            </a:r>
            <a:r>
              <a:rPr lang="en-GB" b="1" dirty="0"/>
              <a:t>applied to product packaging and containers.</a:t>
            </a:r>
            <a:endParaRPr lang="en-US" b="1" dirty="0"/>
          </a:p>
          <a:p>
            <a:pPr algn="just"/>
            <a:endParaRPr lang="en-US" dirty="0"/>
          </a:p>
        </p:txBody>
      </p:sp>
    </p:spTree>
    <p:extLst>
      <p:ext uri="{BB962C8B-B14F-4D97-AF65-F5344CB8AC3E}">
        <p14:creationId xmlns:p14="http://schemas.microsoft.com/office/powerpoint/2010/main" val="3358955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 Design?</a:t>
            </a:r>
            <a:endParaRPr lang="en-US" dirty="0"/>
          </a:p>
        </p:txBody>
      </p:sp>
      <p:sp>
        <p:nvSpPr>
          <p:cNvPr id="3" name="Content Placeholder 2"/>
          <p:cNvSpPr>
            <a:spLocks noGrp="1"/>
          </p:cNvSpPr>
          <p:nvPr>
            <p:ph idx="1"/>
          </p:nvPr>
        </p:nvSpPr>
        <p:spPr/>
        <p:txBody>
          <a:bodyPr/>
          <a:lstStyle/>
          <a:p>
            <a:pPr algn="just"/>
            <a:r>
              <a:rPr lang="en-GB" dirty="0"/>
              <a:t>As a general rule, an </a:t>
            </a:r>
            <a:r>
              <a:rPr lang="en-GB" b="1" dirty="0"/>
              <a:t>industrial design consists of the three-dimensional features, such as the shape of a product, the two-dimensional features, such as ornamentation, patterns and lines or colour, or a combination of two or more of such features</a:t>
            </a:r>
            <a:r>
              <a:rPr lang="en-GB" dirty="0"/>
              <a:t>.</a:t>
            </a:r>
            <a:endParaRPr lang="en-US" dirty="0"/>
          </a:p>
        </p:txBody>
      </p:sp>
    </p:spTree>
    <p:extLst>
      <p:ext uri="{BB962C8B-B14F-4D97-AF65-F5344CB8AC3E}">
        <p14:creationId xmlns:p14="http://schemas.microsoft.com/office/powerpoint/2010/main" val="25631401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HISTORY OF DESIGNS</a:t>
            </a:r>
            <a:br>
              <a:rPr lang="en-US" b="1" dirty="0"/>
            </a:br>
            <a:endParaRPr lang="en-US" dirty="0"/>
          </a:p>
        </p:txBody>
      </p:sp>
      <p:sp>
        <p:nvSpPr>
          <p:cNvPr id="3" name="Content Placeholder 2"/>
          <p:cNvSpPr>
            <a:spLocks noGrp="1"/>
          </p:cNvSpPr>
          <p:nvPr>
            <p:ph idx="1"/>
          </p:nvPr>
        </p:nvSpPr>
        <p:spPr/>
        <p:txBody>
          <a:bodyPr/>
          <a:lstStyle/>
          <a:p>
            <a:r>
              <a:rPr lang="en-US" dirty="0" smtClean="0"/>
              <a:t>Read “Intellectual Property Law” text book by George </a:t>
            </a:r>
            <a:r>
              <a:rPr lang="en-US" dirty="0" err="1" smtClean="0"/>
              <a:t>Mpundu</a:t>
            </a:r>
            <a:r>
              <a:rPr lang="en-US" dirty="0" smtClean="0"/>
              <a:t> </a:t>
            </a:r>
            <a:r>
              <a:rPr lang="en-US" dirty="0" err="1" smtClean="0"/>
              <a:t>Kanja</a:t>
            </a:r>
            <a:r>
              <a:rPr lang="en-US" dirty="0" smtClean="0"/>
              <a:t>.</a:t>
            </a:r>
            <a:endParaRPr lang="en-US" dirty="0"/>
          </a:p>
        </p:txBody>
      </p:sp>
    </p:spTree>
    <p:extLst>
      <p:ext uri="{BB962C8B-B14F-4D97-AF65-F5344CB8AC3E}">
        <p14:creationId xmlns:p14="http://schemas.microsoft.com/office/powerpoint/2010/main" val="25844853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659</Words>
  <Application>Microsoft Office PowerPoint</Application>
  <PresentationFormat>On-screen Show (4:3)</PresentationFormat>
  <Paragraphs>39</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 UNIVERSITY OF LUSAKA SCHOOL OF LAW </vt:lpstr>
      <vt:lpstr>Structure of Presentation</vt:lpstr>
      <vt:lpstr>Introduction </vt:lpstr>
      <vt:lpstr>Introduction </vt:lpstr>
      <vt:lpstr>What is a Design?</vt:lpstr>
      <vt:lpstr>What is a Design?</vt:lpstr>
      <vt:lpstr>What is a Design?</vt:lpstr>
      <vt:lpstr>What is a Design?</vt:lpstr>
      <vt:lpstr>HISTORY OF DESIGNS </vt:lpstr>
      <vt:lpstr>RATIONALE OF DESIGNS </vt:lpstr>
      <vt:lpstr>RATIONALE OF DESIGNS </vt:lpstr>
      <vt:lpstr>RATIONALE OF DESIGNS </vt:lpstr>
      <vt:lpstr>Criticism</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4</cp:revision>
  <dcterms:created xsi:type="dcterms:W3CDTF">2014-05-04T10:23:51Z</dcterms:created>
  <dcterms:modified xsi:type="dcterms:W3CDTF">2014-05-04T11:13:00Z</dcterms:modified>
</cp:coreProperties>
</file>